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13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250" y="476673"/>
            <a:ext cx="5832475" cy="4032448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663300"/>
                </a:solidFill>
              </a:rPr>
              <a:t>Муниципальное дошкольное образовательное бюджетное учреждение детский сад комбинированного вида № 82 г. Сочи</a:t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1400" b="1" dirty="0" smtClean="0">
                <a:solidFill>
                  <a:srgbClr val="663300"/>
                </a:solidFill>
              </a:rPr>
              <a:t/>
            </a:r>
            <a:br>
              <a:rPr lang="ru-RU" sz="1400" b="1" dirty="0" smtClean="0">
                <a:solidFill>
                  <a:srgbClr val="663300"/>
                </a:solidFill>
              </a:rPr>
            </a:br>
            <a:r>
              <a:rPr lang="ru-RU" sz="1400" b="1" dirty="0">
                <a:solidFill>
                  <a:srgbClr val="663300"/>
                </a:solidFill>
              </a:rPr>
              <a:t/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1400" b="1" dirty="0" smtClean="0">
                <a:solidFill>
                  <a:srgbClr val="663300"/>
                </a:solidFill>
              </a:rPr>
              <a:t/>
            </a:r>
            <a:br>
              <a:rPr lang="ru-RU" sz="1400" b="1" dirty="0" smtClean="0">
                <a:solidFill>
                  <a:srgbClr val="663300"/>
                </a:solidFill>
              </a:rPr>
            </a:br>
            <a:r>
              <a:rPr lang="ru-RU" sz="1400" b="1" dirty="0">
                <a:solidFill>
                  <a:srgbClr val="663300"/>
                </a:solidFill>
              </a:rPr>
              <a:t/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1400" b="1" dirty="0" smtClean="0">
                <a:solidFill>
                  <a:srgbClr val="663300"/>
                </a:solidFill>
              </a:rPr>
              <a:t/>
            </a:r>
            <a:br>
              <a:rPr lang="ru-RU" sz="1400" b="1" dirty="0" smtClean="0">
                <a:solidFill>
                  <a:srgbClr val="663300"/>
                </a:solidFill>
              </a:rPr>
            </a:br>
            <a:r>
              <a:rPr lang="ru-RU" sz="1400" b="1" dirty="0">
                <a:solidFill>
                  <a:srgbClr val="663300"/>
                </a:solidFill>
              </a:rPr>
              <a:t/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2800" b="1" dirty="0" smtClean="0">
                <a:solidFill>
                  <a:srgbClr val="663300"/>
                </a:solidFill>
              </a:rPr>
              <a:t>Образовательная программа дошкольного образования </a:t>
            </a:r>
            <a:br>
              <a:rPr lang="ru-RU" sz="2800" b="1" dirty="0" smtClean="0">
                <a:solidFill>
                  <a:srgbClr val="663300"/>
                </a:solidFill>
              </a:rPr>
            </a:br>
            <a:endParaRPr lang="es-ES" sz="14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Планируемые результаты освоения</a:t>
            </a:r>
            <a:br>
              <a:rPr lang="ru-RU" sz="2400" dirty="0" smtClean="0"/>
            </a:br>
            <a:r>
              <a:rPr lang="ru-RU" sz="2400" dirty="0" smtClean="0"/>
              <a:t>образовательной Программы ДОУ: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Целевые ориентиры образования в раннем возрасте;</a:t>
            </a:r>
          </a:p>
          <a:p>
            <a:endParaRPr lang="ru-RU" sz="2000" dirty="0" smtClean="0"/>
          </a:p>
          <a:p>
            <a:r>
              <a:rPr lang="ru-RU" sz="2000" dirty="0" smtClean="0"/>
              <a:t>Целевые ориентиры образования на этапе завершения дошкольного образования;</a:t>
            </a:r>
          </a:p>
          <a:p>
            <a:endParaRPr lang="ru-RU" sz="2000" dirty="0" smtClean="0"/>
          </a:p>
          <a:p>
            <a:r>
              <a:rPr lang="ru-RU" sz="2000" dirty="0" smtClean="0"/>
              <a:t>Планируемые результаты освоения коррекционной Программы;</a:t>
            </a:r>
          </a:p>
          <a:p>
            <a:endParaRPr lang="ru-RU" sz="2000" dirty="0" smtClean="0"/>
          </a:p>
          <a:p>
            <a:r>
              <a:rPr lang="ru-RU" sz="2000" dirty="0" smtClean="0"/>
              <a:t>Планируемые результаты освоения образовательной Программы ДОУ.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55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Содержательный раздел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Комплексно-тематическое планирование</a:t>
            </a:r>
          </a:p>
          <a:p>
            <a:r>
              <a:rPr lang="ru-RU" sz="1600" dirty="0" smtClean="0"/>
              <a:t>Содержание психолого-педагогической работы по освоению основной образовательной Программы по всем образовательным областям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Социально-коммуникативное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Художественно-эстетическое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Познавательное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Речевое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Физической развитие.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          </a:t>
            </a:r>
            <a:r>
              <a:rPr lang="ru-RU" sz="1600" dirty="0" smtClean="0"/>
              <a:t>В каждой образовательной области прописаны:</a:t>
            </a:r>
          </a:p>
          <a:p>
            <a:r>
              <a:rPr lang="ru-RU" sz="1200" dirty="0" smtClean="0"/>
              <a:t>Основные задачи психолого-педагогической работы;</a:t>
            </a:r>
          </a:p>
          <a:p>
            <a:r>
              <a:rPr lang="ru-RU" sz="1200" dirty="0" smtClean="0"/>
              <a:t>Формы организации образовательной деятельности: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/>
              <a:t> </a:t>
            </a:r>
            <a:r>
              <a:rPr lang="ru-RU" sz="1200" dirty="0" smtClean="0"/>
              <a:t>    в режимных моментах,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/>
              <a:t>     в совместной деятельности педагога и детей,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/>
              <a:t>     в самостоятельной деятельности детей,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/>
              <a:t> </a:t>
            </a:r>
            <a:r>
              <a:rPr lang="ru-RU" sz="1200" dirty="0" smtClean="0"/>
              <a:t>    во взаимодействии с семьями.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45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Социально-коммуникативное развитие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1600" dirty="0" smtClean="0"/>
              <a:t>Коммуникация</a:t>
            </a:r>
          </a:p>
          <a:p>
            <a:r>
              <a:rPr lang="ru-RU" sz="1600" dirty="0" smtClean="0"/>
              <a:t>Безопасность</a:t>
            </a:r>
          </a:p>
          <a:p>
            <a:r>
              <a:rPr lang="ru-RU" sz="1600" dirty="0" smtClean="0"/>
              <a:t>Труд</a:t>
            </a:r>
          </a:p>
          <a:p>
            <a:r>
              <a:rPr lang="ru-RU" sz="1600" dirty="0" smtClean="0"/>
              <a:t>Социализация</a:t>
            </a:r>
          </a:p>
          <a:p>
            <a:endParaRPr lang="ru-RU" sz="1600" dirty="0"/>
          </a:p>
          <a:p>
            <a:pPr marL="0" indent="0" algn="ctr">
              <a:buNone/>
            </a:pPr>
            <a:r>
              <a:rPr lang="ru-RU" sz="2000" dirty="0" smtClean="0"/>
              <a:t>Художественно-эстетическое </a:t>
            </a:r>
          </a:p>
          <a:p>
            <a:r>
              <a:rPr lang="ru-RU" sz="2000" dirty="0" smtClean="0"/>
              <a:t> </a:t>
            </a:r>
            <a:r>
              <a:rPr lang="ru-RU" sz="1600" dirty="0" smtClean="0"/>
              <a:t>Музыка  </a:t>
            </a:r>
          </a:p>
          <a:p>
            <a:r>
              <a:rPr lang="ru-RU" sz="1600" dirty="0" smtClean="0"/>
              <a:t>Художественное творчество</a:t>
            </a:r>
          </a:p>
          <a:p>
            <a:pPr marL="0" indent="0">
              <a:buNone/>
            </a:pPr>
            <a:r>
              <a:rPr lang="ru-RU" sz="1600" dirty="0" smtClean="0"/>
              <a:t>- особенности содержания продуктивной деятельности</a:t>
            </a:r>
          </a:p>
          <a:p>
            <a:pPr>
              <a:buFontTx/>
              <a:buChar char="-"/>
            </a:pPr>
            <a:r>
              <a:rPr lang="ru-RU" sz="1600" dirty="0" smtClean="0"/>
              <a:t>взаимодействие с семьями в рамках художественно-эстетического развития</a:t>
            </a:r>
          </a:p>
          <a:p>
            <a:r>
              <a:rPr lang="ru-RU" sz="1600" dirty="0" smtClean="0"/>
              <a:t>Перспективный план взаимодействия педагогов с семьями воспитанников в соответствии с комплексно-тематическим планированием                                             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674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000" dirty="0" smtClean="0"/>
              <a:t>Познавательное развитие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1600" i="1" dirty="0" smtClean="0"/>
              <a:t>Основные задачи психолого-педагогической работы:</a:t>
            </a:r>
          </a:p>
          <a:p>
            <a:pPr>
              <a:buFontTx/>
              <a:buChar char="-"/>
            </a:pPr>
            <a:r>
              <a:rPr lang="ru-RU" sz="1400" dirty="0" smtClean="0"/>
              <a:t>Развитие сенсорной культуры;</a:t>
            </a:r>
          </a:p>
          <a:p>
            <a:pPr>
              <a:buFontTx/>
              <a:buChar char="-"/>
            </a:pPr>
            <a:r>
              <a:rPr lang="ru-RU" sz="1400" dirty="0" smtClean="0"/>
              <a:t>Развитие познавательно-исследовательской и продуктивной (конструктивной) деятельности;</a:t>
            </a:r>
          </a:p>
          <a:p>
            <a:pPr>
              <a:buFontTx/>
              <a:buChar char="-"/>
            </a:pPr>
            <a:r>
              <a:rPr lang="ru-RU" sz="1400" dirty="0" smtClean="0"/>
              <a:t>Формирование целостной картины мира, расширение кругозора;</a:t>
            </a:r>
          </a:p>
          <a:p>
            <a:pPr>
              <a:buFontTx/>
              <a:buChar char="-"/>
            </a:pPr>
            <a:r>
              <a:rPr lang="ru-RU" sz="1400" dirty="0" smtClean="0"/>
              <a:t>Формирование элементарных математических представлений.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sz="2000" dirty="0" smtClean="0"/>
              <a:t>Речевое развитие</a:t>
            </a:r>
          </a:p>
          <a:p>
            <a:pPr marL="0" indent="0">
              <a:buNone/>
            </a:pPr>
            <a:r>
              <a:rPr lang="ru-RU" sz="1400" dirty="0" smtClean="0"/>
              <a:t>-       Развитие речи;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      Чтение художественной литературы.</a:t>
            </a:r>
          </a:p>
          <a:p>
            <a:pPr marL="0" indent="0" algn="ctr">
              <a:buNone/>
            </a:pPr>
            <a:r>
              <a:rPr lang="ru-RU" sz="2000" dirty="0" smtClean="0"/>
              <a:t>Физическое развитие</a:t>
            </a:r>
          </a:p>
          <a:p>
            <a:pPr>
              <a:buFontTx/>
              <a:buChar char="-"/>
            </a:pPr>
            <a:r>
              <a:rPr lang="ru-RU" sz="1400" dirty="0" smtClean="0"/>
              <a:t>Здоровье;</a:t>
            </a:r>
          </a:p>
          <a:p>
            <a:pPr>
              <a:buFontTx/>
              <a:buChar char="-"/>
            </a:pPr>
            <a:r>
              <a:rPr lang="ru-RU" sz="1400" dirty="0" smtClean="0"/>
              <a:t>Физическая культура.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545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Организация коррекционно-развивающей работы по преодолению общего недоразвития речи </a:t>
            </a:r>
            <a:r>
              <a:rPr lang="en-US" sz="2400" i="1" dirty="0" smtClean="0"/>
              <a:t>III </a:t>
            </a:r>
            <a:r>
              <a:rPr lang="ru-RU" sz="2400" i="1" dirty="0" smtClean="0"/>
              <a:t>уровня (</a:t>
            </a:r>
            <a:r>
              <a:rPr lang="ru-RU" sz="2400" i="1" dirty="0" err="1" smtClean="0"/>
              <a:t>логогруппа</a:t>
            </a:r>
            <a:r>
              <a:rPr lang="ru-RU" sz="2400" i="1" dirty="0" smtClean="0"/>
              <a:t>)</a:t>
            </a:r>
            <a:endParaRPr lang="ru-RU" sz="2400" i="1" dirty="0"/>
          </a:p>
          <a:p>
            <a:r>
              <a:rPr lang="ru-RU" sz="2400" i="1" dirty="0" smtClean="0"/>
              <a:t>Преемственность дошкольного и начального общего образования. План совместной работы школы и детского сада</a:t>
            </a:r>
            <a:r>
              <a:rPr lang="ru-RU" sz="2400" i="1" dirty="0" smtClean="0"/>
              <a:t>.</a:t>
            </a:r>
          </a:p>
          <a:p>
            <a:pPr lvl="0"/>
            <a:r>
              <a:rPr lang="ru-RU" sz="2400" i="1" dirty="0">
                <a:solidFill>
                  <a:srgbClr val="000000"/>
                </a:solidFill>
              </a:rPr>
              <a:t>Преемственность дошкольного </a:t>
            </a:r>
            <a:r>
              <a:rPr lang="ru-RU" sz="2400" i="1" dirty="0" smtClean="0">
                <a:solidFill>
                  <a:srgbClr val="000000"/>
                </a:solidFill>
              </a:rPr>
              <a:t>образования и библиотеки. </a:t>
            </a:r>
            <a:r>
              <a:rPr lang="ru-RU" sz="2400" i="1" dirty="0">
                <a:solidFill>
                  <a:srgbClr val="000000"/>
                </a:solidFill>
              </a:rPr>
              <a:t>План совместной работы </a:t>
            </a:r>
            <a:r>
              <a:rPr lang="ru-RU" sz="2400" i="1" dirty="0" smtClean="0">
                <a:solidFill>
                  <a:srgbClr val="000000"/>
                </a:solidFill>
              </a:rPr>
              <a:t>библиотеки </a:t>
            </a:r>
            <a:r>
              <a:rPr lang="ru-RU" sz="2400" i="1" dirty="0">
                <a:solidFill>
                  <a:srgbClr val="000000"/>
                </a:solidFill>
              </a:rPr>
              <a:t>и детского сада.</a:t>
            </a:r>
          </a:p>
          <a:p>
            <a:endParaRPr lang="ru-RU" sz="2400" i="1" dirty="0" smtClean="0"/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906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Организационный раздел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ПРОГРАММНОЕ ОБЕСПЕЧЕНИЕ дошкольных групп:</a:t>
            </a:r>
          </a:p>
          <a:p>
            <a:endParaRPr lang="ru-RU" sz="2000" dirty="0"/>
          </a:p>
          <a:p>
            <a:r>
              <a:rPr lang="ru-RU" sz="2000" dirty="0" smtClean="0"/>
              <a:t>Методическая литература, наглядно-дидактические пособия</a:t>
            </a:r>
          </a:p>
          <a:p>
            <a:endParaRPr lang="ru-RU" sz="2000" dirty="0"/>
          </a:p>
          <a:p>
            <a:r>
              <a:rPr lang="ru-RU" sz="2000" dirty="0" smtClean="0"/>
              <a:t>Парциальные программы</a:t>
            </a:r>
          </a:p>
          <a:p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ПРОГРАММНОЕ ОБЕСПЕЧЕНИЕ 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логопедической группы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776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i="1" dirty="0" smtClean="0"/>
              <a:t>Творческих успехов!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42101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</a:t>
            </a:r>
            <a:br>
              <a:rPr lang="ru-RU" dirty="0"/>
            </a:br>
            <a:r>
              <a:rPr lang="ru-RU" dirty="0"/>
              <a:t>образовательной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ЦЕЛЕВОЙ РАЗДЕЛ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СОДЕРЖАТЕЛЬНЫЙ РАЗДЕЛ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ОРГАНИЗАЦИОННЫЙ РАЗДЕЛ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Целевой раздел-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000" dirty="0" smtClean="0"/>
              <a:t>Программа разработана в соответствии с требованиями основных нормативных документов:</a:t>
            </a:r>
          </a:p>
          <a:p>
            <a:pPr marL="0" indent="0" algn="ctr">
              <a:buNone/>
            </a:pPr>
            <a:endParaRPr lang="ru-RU" sz="2000" dirty="0"/>
          </a:p>
          <a:p>
            <a:r>
              <a:rPr lang="ru-RU" sz="1600" dirty="0" smtClean="0"/>
              <a:t>Конвенцией ООН о правах ребёнка,</a:t>
            </a:r>
          </a:p>
          <a:p>
            <a:endParaRPr lang="ru-RU" sz="1600" dirty="0"/>
          </a:p>
          <a:p>
            <a:r>
              <a:rPr lang="ru-RU" sz="1600" dirty="0" smtClean="0"/>
              <a:t>Федеральным законом от 29 декабря 2012г. № 273-ФЗ «Об образовании в Российской Федерации»,</a:t>
            </a:r>
          </a:p>
          <a:p>
            <a:endParaRPr lang="ru-RU" sz="1600" dirty="0"/>
          </a:p>
          <a:p>
            <a:r>
              <a:rPr lang="ru-RU" sz="1600" dirty="0" smtClean="0"/>
              <a:t>Приказом Министерства образования и науки Российской федерации от 17 октября 2013г. № 1155 «Об утверждении федерального государственного образовательного стандарта дошкольного образования»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267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dirty="0" smtClean="0"/>
              <a:t>Программа обеспечивает развитие детей дошкольного возраста в различных видах деятельности с учётом их возрастных и индивидуальных особенностей по основным образовательным областям: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Социально-коммуникативное развитие,</a:t>
            </a:r>
          </a:p>
          <a:p>
            <a:r>
              <a:rPr lang="ru-RU" sz="2400" dirty="0" smtClean="0"/>
              <a:t>Познавательное развитие,</a:t>
            </a:r>
          </a:p>
          <a:p>
            <a:r>
              <a:rPr lang="ru-RU" sz="2400" dirty="0" smtClean="0"/>
              <a:t>Речевое развитие,</a:t>
            </a:r>
          </a:p>
          <a:p>
            <a:r>
              <a:rPr lang="ru-RU" sz="2400" dirty="0"/>
              <a:t>Х</a:t>
            </a:r>
            <a:r>
              <a:rPr lang="ru-RU" sz="2400" dirty="0" smtClean="0"/>
              <a:t>удожественно-эстетическое развитие,</a:t>
            </a:r>
          </a:p>
          <a:p>
            <a:r>
              <a:rPr lang="ru-RU" sz="2400" dirty="0" smtClean="0"/>
              <a:t>Физическое развитие.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7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Программа МДОУ детский сад комбинированного вида № 82 </a:t>
            </a:r>
            <a:br>
              <a:rPr lang="ru-RU" sz="1800" dirty="0" smtClean="0"/>
            </a:br>
            <a:r>
              <a:rPr lang="ru-RU" sz="1800" dirty="0" smtClean="0"/>
              <a:t>разработана на основе: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200" dirty="0" smtClean="0"/>
              <a:t>Примерной общеобразовательной программы дошкольного образования «От рождения до школы» под редакцией Н.Е. </a:t>
            </a:r>
            <a:r>
              <a:rPr lang="ru-RU" sz="1200" dirty="0" err="1" smtClean="0"/>
              <a:t>Вераксы</a:t>
            </a:r>
            <a:r>
              <a:rPr lang="ru-RU" sz="1200" dirty="0" smtClean="0"/>
              <a:t>, Т.С. Комаровой, М.А. Васильевой</a:t>
            </a:r>
            <a:endParaRPr lang="ru-RU" sz="1200" dirty="0"/>
          </a:p>
          <a:p>
            <a:endParaRPr lang="ru-RU" sz="1200" dirty="0" smtClean="0"/>
          </a:p>
          <a:p>
            <a:r>
              <a:rPr lang="ru-RU" sz="1200" dirty="0" smtClean="0"/>
              <a:t>И парциальных программ:</a:t>
            </a:r>
          </a:p>
          <a:p>
            <a:r>
              <a:rPr lang="ru-RU" sz="1200" dirty="0" err="1" smtClean="0"/>
              <a:t>Каплунова</a:t>
            </a:r>
            <a:r>
              <a:rPr lang="ru-RU" sz="1200" dirty="0" smtClean="0"/>
              <a:t> И.М., </a:t>
            </a:r>
            <a:r>
              <a:rPr lang="ru-RU" sz="1200" dirty="0" err="1" smtClean="0"/>
              <a:t>Новоскольцева</a:t>
            </a:r>
            <a:r>
              <a:rPr lang="ru-RU" sz="1200" dirty="0" smtClean="0"/>
              <a:t> И.А. «Ладушки»</a:t>
            </a:r>
          </a:p>
          <a:p>
            <a:r>
              <a:rPr lang="ru-RU" sz="1200" dirty="0" err="1" smtClean="0"/>
              <a:t>Радынова</a:t>
            </a:r>
            <a:r>
              <a:rPr lang="ru-RU" sz="1200" dirty="0" smtClean="0"/>
              <a:t> О.П. «Музыкальное развитие детей»</a:t>
            </a:r>
          </a:p>
          <a:p>
            <a:r>
              <a:rPr lang="ru-RU" sz="1200" dirty="0" smtClean="0"/>
              <a:t>О.Л</a:t>
            </a:r>
            <a:r>
              <a:rPr lang="ru-RU" sz="1200" dirty="0" smtClean="0"/>
              <a:t>. Князева, </a:t>
            </a:r>
            <a:r>
              <a:rPr lang="ru-RU" sz="1200" dirty="0" smtClean="0"/>
              <a:t>М.Д. </a:t>
            </a:r>
            <a:r>
              <a:rPr lang="ru-RU" sz="1200" dirty="0" err="1" smtClean="0"/>
              <a:t>Маханова</a:t>
            </a:r>
            <a:r>
              <a:rPr lang="ru-RU" sz="1200" dirty="0" smtClean="0"/>
              <a:t> </a:t>
            </a:r>
            <a:r>
              <a:rPr lang="ru-RU" sz="1200" dirty="0" smtClean="0"/>
              <a:t>«Приобщение детей к истокам русской народной культуры»</a:t>
            </a:r>
          </a:p>
          <a:p>
            <a:r>
              <a:rPr lang="ru-RU" sz="1200" dirty="0" smtClean="0"/>
              <a:t>Т.Б. Филичева, Г.В. Чиркина, Т.В. Туманова «Коррекция нарушений речи. Программы дошкольных образовательных учреждений компенсирующего вида для детей с нарушениями речи»</a:t>
            </a:r>
            <a:endParaRPr lang="ru-RU" sz="1200" dirty="0" smtClean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691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 МДОУ детском саду комбинированного вида № 82</a:t>
            </a:r>
            <a:br>
              <a:rPr lang="ru-RU" sz="2000" dirty="0" smtClean="0"/>
            </a:br>
            <a:r>
              <a:rPr lang="ru-RU" sz="2000" dirty="0" smtClean="0"/>
              <a:t>имеется группа компенсирующей направленности,</a:t>
            </a:r>
            <a:br>
              <a:rPr lang="ru-RU" sz="2000" dirty="0" smtClean="0"/>
            </a:br>
            <a:r>
              <a:rPr lang="ru-RU" sz="2000" dirty="0" smtClean="0"/>
              <a:t> которая работает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</a:t>
            </a:r>
            <a:r>
              <a:rPr lang="ru-RU" sz="2000" dirty="0" smtClean="0"/>
              <a:t>о Программе ДОУ</a:t>
            </a:r>
          </a:p>
          <a:p>
            <a:endParaRPr lang="ru-RU" sz="2000" dirty="0"/>
          </a:p>
          <a:p>
            <a:r>
              <a:rPr lang="ru-RU" sz="2000" dirty="0"/>
              <a:t>п</a:t>
            </a:r>
            <a:r>
              <a:rPr lang="ru-RU" sz="2000" dirty="0" smtClean="0"/>
              <a:t>о Программам дошкольных образовательных учреждений компенсирующего вида для детей с нарушениями речи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«Коррекция нарушений речи» Филичева Т.Б., Чиркина Г.В.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Коррекционно-развивающая работа в логопедической группе   предполагает координацию и преемственность в работе учителя-логопеда, воспитателя, музыкального руководителя, инструктора по физкультуре и психолога.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86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Цель образовательной Программы: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Обеспечение воспитанникам физической, интеллектуальной, психологической и личностной готовности к школе (необходимого и достаточного уровня развития ребёнка для успешного освоения им основных общеобразовательных программ начального общего образования)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4258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Программа направлена на решение задач: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1200" dirty="0"/>
              <a:t>о</a:t>
            </a:r>
            <a:r>
              <a:rPr lang="ru-RU" sz="1200" dirty="0" smtClean="0"/>
              <a:t>храны и укрепления физического и психического здоровья детей, в том числе  их эмоционального благополучия;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беспечения равных возможностей для полноценного развития каждого ребёнка в период дошкольного детства;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1200" dirty="0"/>
              <a:t>ф</a:t>
            </a:r>
            <a:r>
              <a:rPr lang="ru-RU" sz="1200" dirty="0" smtClean="0"/>
              <a:t>ормирования общей культуры личности детей,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r>
              <a:rPr lang="ru-RU" sz="1200" dirty="0" smtClean="0"/>
              <a:t>Использование потенциала социума с целью обогащения образовательного процесса;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r>
              <a:rPr lang="ru-RU" sz="1200" dirty="0"/>
              <a:t>ф</a:t>
            </a:r>
            <a:r>
              <a:rPr lang="ru-RU" sz="1200" dirty="0" smtClean="0"/>
              <a:t>ормирования опыта практической, познавательной, творческой деятельности;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беспечения преемственности дошкольного и начального общего </a:t>
            </a:r>
            <a:r>
              <a:rPr lang="ru-RU" sz="1200" dirty="0" err="1" smtClean="0"/>
              <a:t>образовани.я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201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/>
              <a:t>Особенности развития детей, воспитывающихся в образовательном учреждении (в каждой возрастной группе)</a:t>
            </a:r>
          </a:p>
          <a:p>
            <a:endParaRPr lang="ru-RU" sz="2000" i="1" dirty="0"/>
          </a:p>
          <a:p>
            <a:r>
              <a:rPr lang="ru-RU" sz="2000" i="1" dirty="0" smtClean="0"/>
              <a:t>Особенности развития детей, воспитывающихся в группе для детей с ОНР</a:t>
            </a:r>
          </a:p>
          <a:p>
            <a:endParaRPr lang="ru-RU" sz="2000" i="1" dirty="0"/>
          </a:p>
          <a:p>
            <a:r>
              <a:rPr lang="ru-RU" sz="2000" i="1" dirty="0" smtClean="0"/>
              <a:t>Планируемые результаты освоения образовательной Программы ДОУ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7962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5610</TotalTime>
  <Words>778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Diseño predeterminado</vt:lpstr>
      <vt:lpstr>Муниципальное дошкольное образовательное бюджетное учреждение детский сад комбинированного вида № 82 г. Сочи       Образовательная программа дошкольного образования  </vt:lpstr>
      <vt:lpstr>Структура  образовательной программы</vt:lpstr>
      <vt:lpstr>Целевой раздел- Пояснительная записка</vt:lpstr>
      <vt:lpstr>Программа обеспечивает развитие детей дошкольного возраста в различных видах деятельности с учётом их возрастных и индивидуальных особенностей по основным образовательным областям:</vt:lpstr>
      <vt:lpstr>Программа МДОУ детский сад комбинированного вида № 82  разработана на основе:</vt:lpstr>
      <vt:lpstr>В МДОУ детском саду комбинированного вида № 82 имеется группа компенсирующей направленности,  которая работает</vt:lpstr>
      <vt:lpstr>Цель образовательной Программы:</vt:lpstr>
      <vt:lpstr>Программа направлена на решение задач:</vt:lpstr>
      <vt:lpstr>Презентация PowerPoint</vt:lpstr>
      <vt:lpstr>Планируемые результаты освоения образовательной Программы ДОУ:</vt:lpstr>
      <vt:lpstr>Содержательный раздел</vt:lpstr>
      <vt:lpstr>Социально-коммуникативное развитие</vt:lpstr>
      <vt:lpstr>Познавательное развитие</vt:lpstr>
      <vt:lpstr>Презентация PowerPoint</vt:lpstr>
      <vt:lpstr>Организационный раздел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dou82</cp:lastModifiedBy>
  <cp:revision>765</cp:revision>
  <dcterms:created xsi:type="dcterms:W3CDTF">2010-05-23T14:28:12Z</dcterms:created>
  <dcterms:modified xsi:type="dcterms:W3CDTF">2017-08-14T14:12:06Z</dcterms:modified>
</cp:coreProperties>
</file>