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06666"/>
    <a:srgbClr val="0099CC"/>
    <a:srgbClr val="3366CC"/>
    <a:srgbClr val="660033"/>
    <a:srgbClr val="0033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52" autoAdjust="0"/>
  </p:normalViewPr>
  <p:slideViewPr>
    <p:cSldViewPr>
      <p:cViewPr varScale="1">
        <p:scale>
          <a:sx n="109" d="100"/>
          <a:sy n="109" d="100"/>
        </p:scale>
        <p:origin x="1578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7DDD2-CD40-464E-BCB3-223DDAD687F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7A4B3-F2FE-46B5-8EDC-CC55D147B95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B6DA0-3AE5-4C8A-B167-7F67B5E46D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B3C41-8252-4CE6-AE5D-13B6326D96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95704-1695-47AA-B80E-9AD234717A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34D9B-80DB-4168-98AD-CF532CE9DD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EBC5D-3868-449B-A89D-35D5F006D20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8A53E-7788-4B9E-A619-779A1A7F098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4EAE-C510-4E95-9824-ED2845C2686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BBF5D-FBBB-4877-AB97-E56DA4929B7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F94DD-FB7A-4E34-9B72-0CF1C8253FA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BFDEE3-3E05-4A66-9B60-0A20B037DF6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619250" y="476673"/>
            <a:ext cx="5832475" cy="4032448"/>
          </a:xfrm>
        </p:spPr>
        <p:txBody>
          <a:bodyPr>
            <a:normAutofit/>
          </a:bodyPr>
          <a:lstStyle/>
          <a:p>
            <a:r>
              <a:rPr lang="ru-RU" sz="1400" b="1" dirty="0">
                <a:solidFill>
                  <a:srgbClr val="663300"/>
                </a:solidFill>
              </a:rPr>
              <a:t>Муниципальное дошкольное образовательное бюджетное учреждение детский сад комбинированного вида № 82 г. Сочи</a:t>
            </a:r>
            <a:br>
              <a:rPr lang="ru-RU" sz="1400" b="1" dirty="0">
                <a:solidFill>
                  <a:srgbClr val="663300"/>
                </a:solidFill>
              </a:rPr>
            </a:br>
            <a:r>
              <a:rPr lang="ru-RU" sz="1400" b="1" dirty="0" smtClean="0">
                <a:solidFill>
                  <a:srgbClr val="663300"/>
                </a:solidFill>
              </a:rPr>
              <a:t/>
            </a:r>
            <a:br>
              <a:rPr lang="ru-RU" sz="1400" b="1" dirty="0" smtClean="0">
                <a:solidFill>
                  <a:srgbClr val="663300"/>
                </a:solidFill>
              </a:rPr>
            </a:br>
            <a:r>
              <a:rPr lang="ru-RU" sz="1400" b="1" dirty="0">
                <a:solidFill>
                  <a:srgbClr val="663300"/>
                </a:solidFill>
              </a:rPr>
              <a:t/>
            </a:r>
            <a:br>
              <a:rPr lang="ru-RU" sz="1400" b="1" dirty="0">
                <a:solidFill>
                  <a:srgbClr val="663300"/>
                </a:solidFill>
              </a:rPr>
            </a:br>
            <a:r>
              <a:rPr lang="ru-RU" sz="1400" b="1" dirty="0" smtClean="0">
                <a:solidFill>
                  <a:srgbClr val="663300"/>
                </a:solidFill>
              </a:rPr>
              <a:t/>
            </a:r>
            <a:br>
              <a:rPr lang="ru-RU" sz="1400" b="1" dirty="0" smtClean="0">
                <a:solidFill>
                  <a:srgbClr val="663300"/>
                </a:solidFill>
              </a:rPr>
            </a:br>
            <a:r>
              <a:rPr lang="ru-RU" sz="1400" b="1" dirty="0">
                <a:solidFill>
                  <a:srgbClr val="663300"/>
                </a:solidFill>
              </a:rPr>
              <a:t/>
            </a:r>
            <a:br>
              <a:rPr lang="ru-RU" sz="1400" b="1" dirty="0">
                <a:solidFill>
                  <a:srgbClr val="663300"/>
                </a:solidFill>
              </a:rPr>
            </a:br>
            <a:r>
              <a:rPr lang="ru-RU" sz="1400" b="1" dirty="0" smtClean="0">
                <a:solidFill>
                  <a:srgbClr val="663300"/>
                </a:solidFill>
              </a:rPr>
              <a:t/>
            </a:r>
            <a:br>
              <a:rPr lang="ru-RU" sz="1400" b="1" dirty="0" smtClean="0">
                <a:solidFill>
                  <a:srgbClr val="663300"/>
                </a:solidFill>
              </a:rPr>
            </a:br>
            <a:r>
              <a:rPr lang="ru-RU" sz="1400" b="1" dirty="0">
                <a:solidFill>
                  <a:srgbClr val="663300"/>
                </a:solidFill>
              </a:rPr>
              <a:t/>
            </a:r>
            <a:br>
              <a:rPr lang="ru-RU" sz="1400" b="1" dirty="0">
                <a:solidFill>
                  <a:srgbClr val="663300"/>
                </a:solidFill>
              </a:rPr>
            </a:br>
            <a:r>
              <a:rPr lang="ru-RU" sz="2800" b="1" dirty="0" smtClean="0">
                <a:solidFill>
                  <a:srgbClr val="663300"/>
                </a:solidFill>
              </a:rPr>
              <a:t>Образовательная программа дошкольного образования </a:t>
            </a:r>
            <a:br>
              <a:rPr lang="ru-RU" sz="2800" b="1" dirty="0" smtClean="0">
                <a:solidFill>
                  <a:srgbClr val="663300"/>
                </a:solidFill>
              </a:rPr>
            </a:br>
            <a:endParaRPr lang="es-ES" sz="1400" b="1" dirty="0">
              <a:solidFill>
                <a:srgbClr val="6633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Планируемые результаты освоения</a:t>
            </a:r>
            <a:br>
              <a:rPr lang="ru-RU" sz="2400" dirty="0" smtClean="0"/>
            </a:br>
            <a:r>
              <a:rPr lang="ru-RU" sz="2400" dirty="0" smtClean="0"/>
              <a:t>образовательной Программы ДОУ: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Целевые ориентиры образования в раннем возрасте;</a:t>
            </a:r>
          </a:p>
          <a:p>
            <a:endParaRPr lang="ru-RU" sz="2000" dirty="0" smtClean="0"/>
          </a:p>
          <a:p>
            <a:r>
              <a:rPr lang="ru-RU" sz="2000" dirty="0" smtClean="0"/>
              <a:t>Целевые ориентиры образования на этапе завершения дошкольного образования;</a:t>
            </a:r>
          </a:p>
          <a:p>
            <a:endParaRPr lang="ru-RU" sz="2000" dirty="0" smtClean="0"/>
          </a:p>
          <a:p>
            <a:r>
              <a:rPr lang="ru-RU" sz="2000" dirty="0" smtClean="0"/>
              <a:t>Планируемые результаты освоения коррекционной Программы;</a:t>
            </a:r>
          </a:p>
          <a:p>
            <a:endParaRPr lang="ru-RU" sz="2000" dirty="0" smtClean="0"/>
          </a:p>
          <a:p>
            <a:r>
              <a:rPr lang="ru-RU" sz="2000" dirty="0" smtClean="0"/>
              <a:t>Планируемые результаты освоения образовательной Программы ДОУ.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9559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Содержательный раздел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 smtClean="0"/>
              <a:t>Комплексно-тематическое планирование</a:t>
            </a:r>
          </a:p>
          <a:p>
            <a:r>
              <a:rPr lang="ru-RU" sz="1600" dirty="0" smtClean="0"/>
              <a:t>Содержание психолого-педагогической работы по освоению основной образовательной Программы по всем образовательным областям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dirty="0" smtClean="0"/>
              <a:t>Социально-коммуникативное развитие;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dirty="0" smtClean="0"/>
              <a:t>Художественно-эстетическое развитие;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dirty="0" smtClean="0"/>
              <a:t>Познавательное развитие;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dirty="0" smtClean="0"/>
              <a:t>Речевое развитие;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200" dirty="0" smtClean="0"/>
              <a:t>Физической развитие.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sz="1200" dirty="0"/>
          </a:p>
          <a:p>
            <a:pPr marL="0" indent="0">
              <a:buNone/>
            </a:pPr>
            <a:r>
              <a:rPr lang="ru-RU" sz="1200" dirty="0" smtClean="0"/>
              <a:t>          </a:t>
            </a:r>
            <a:r>
              <a:rPr lang="ru-RU" sz="1600" dirty="0" smtClean="0"/>
              <a:t>В каждой образовательной области прописаны:</a:t>
            </a:r>
          </a:p>
          <a:p>
            <a:r>
              <a:rPr lang="ru-RU" sz="1200" dirty="0" smtClean="0"/>
              <a:t>Основные задачи психолого-педагогической работы;</a:t>
            </a:r>
          </a:p>
          <a:p>
            <a:r>
              <a:rPr lang="ru-RU" sz="1200" dirty="0" smtClean="0"/>
              <a:t>Формы организации образовательной деятельности: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200" dirty="0"/>
              <a:t> </a:t>
            </a:r>
            <a:r>
              <a:rPr lang="ru-RU" sz="1200" dirty="0" smtClean="0"/>
              <a:t>    в режимных моментах,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200" dirty="0" smtClean="0"/>
              <a:t>     в совместной деятельности педагога и детей,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200" dirty="0" smtClean="0"/>
              <a:t>     в самостоятельной деятельности детей,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1200" dirty="0"/>
              <a:t> </a:t>
            </a:r>
            <a:r>
              <a:rPr lang="ru-RU" sz="1200" dirty="0" smtClean="0"/>
              <a:t>    во взаимодействии с семьями.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40453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Социально-коммуникативное развитие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ru-RU" sz="1600" dirty="0" smtClean="0"/>
              <a:t>Коммуникация</a:t>
            </a:r>
          </a:p>
          <a:p>
            <a:r>
              <a:rPr lang="ru-RU" sz="1600" dirty="0" smtClean="0"/>
              <a:t>Безопасность</a:t>
            </a:r>
          </a:p>
          <a:p>
            <a:r>
              <a:rPr lang="ru-RU" sz="1600" dirty="0" smtClean="0"/>
              <a:t>Труд</a:t>
            </a:r>
          </a:p>
          <a:p>
            <a:r>
              <a:rPr lang="ru-RU" sz="1600" dirty="0" smtClean="0"/>
              <a:t>Социализация</a:t>
            </a:r>
          </a:p>
          <a:p>
            <a:endParaRPr lang="ru-RU" sz="1600" dirty="0"/>
          </a:p>
          <a:p>
            <a:pPr marL="0" indent="0" algn="ctr">
              <a:buNone/>
            </a:pPr>
            <a:r>
              <a:rPr lang="ru-RU" sz="2000" dirty="0" smtClean="0"/>
              <a:t>Художественно-эстетическое </a:t>
            </a:r>
          </a:p>
          <a:p>
            <a:r>
              <a:rPr lang="ru-RU" sz="2000" dirty="0" smtClean="0"/>
              <a:t> </a:t>
            </a:r>
            <a:r>
              <a:rPr lang="ru-RU" sz="1600" dirty="0" smtClean="0"/>
              <a:t>Музыка  </a:t>
            </a:r>
          </a:p>
          <a:p>
            <a:r>
              <a:rPr lang="ru-RU" sz="1600" dirty="0" smtClean="0"/>
              <a:t>Художественное творчество</a:t>
            </a:r>
          </a:p>
          <a:p>
            <a:pPr marL="0" indent="0">
              <a:buNone/>
            </a:pPr>
            <a:r>
              <a:rPr lang="ru-RU" sz="1600" dirty="0" smtClean="0"/>
              <a:t>- особенности содержания продуктивной деятельности</a:t>
            </a:r>
          </a:p>
          <a:p>
            <a:pPr>
              <a:buFontTx/>
              <a:buChar char="-"/>
            </a:pPr>
            <a:r>
              <a:rPr lang="ru-RU" sz="1600" dirty="0" smtClean="0"/>
              <a:t>взаимодействие с семьями в рамках художественно-эстетического развития</a:t>
            </a:r>
          </a:p>
          <a:p>
            <a:r>
              <a:rPr lang="ru-RU" sz="1600" dirty="0" smtClean="0"/>
              <a:t>Перспективный план взаимодействия педагогов с семьями воспитанников в соответствии с комплексно-тематическим планированием                                               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96749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sz="2000" dirty="0" smtClean="0"/>
              <a:t>Познавательное развитие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>
              <a:buNone/>
            </a:pPr>
            <a:r>
              <a:rPr lang="ru-RU" sz="1600" i="1" dirty="0" smtClean="0"/>
              <a:t>Основные задачи психолого-педагогической работы:</a:t>
            </a:r>
          </a:p>
          <a:p>
            <a:pPr>
              <a:buFontTx/>
              <a:buChar char="-"/>
            </a:pPr>
            <a:r>
              <a:rPr lang="ru-RU" sz="1400" dirty="0" smtClean="0"/>
              <a:t>Развитие сенсорной культуры;</a:t>
            </a:r>
          </a:p>
          <a:p>
            <a:pPr>
              <a:buFontTx/>
              <a:buChar char="-"/>
            </a:pPr>
            <a:r>
              <a:rPr lang="ru-RU" sz="1400" dirty="0" smtClean="0"/>
              <a:t>Развитие познавательно-исследовательской и продуктивной (конструктивной) деятельности;</a:t>
            </a:r>
          </a:p>
          <a:p>
            <a:pPr>
              <a:buFontTx/>
              <a:buChar char="-"/>
            </a:pPr>
            <a:r>
              <a:rPr lang="ru-RU" sz="1400" dirty="0" smtClean="0"/>
              <a:t>Формирование целостной картины мира, расширение кругозора;</a:t>
            </a:r>
          </a:p>
          <a:p>
            <a:pPr>
              <a:buFontTx/>
              <a:buChar char="-"/>
            </a:pPr>
            <a:r>
              <a:rPr lang="ru-RU" sz="1400" dirty="0" smtClean="0"/>
              <a:t>Формирование элементарных математических представлений.</a:t>
            </a:r>
          </a:p>
          <a:p>
            <a:pPr marL="0" indent="0">
              <a:buNone/>
            </a:pPr>
            <a:endParaRPr lang="ru-RU" sz="1400" dirty="0"/>
          </a:p>
          <a:p>
            <a:pPr marL="0" indent="0" algn="ctr">
              <a:buNone/>
            </a:pPr>
            <a:r>
              <a:rPr lang="ru-RU" sz="2000" dirty="0" smtClean="0"/>
              <a:t>Речевое развитие</a:t>
            </a:r>
          </a:p>
          <a:p>
            <a:pPr marL="0" indent="0">
              <a:buNone/>
            </a:pPr>
            <a:r>
              <a:rPr lang="ru-RU" sz="1400" dirty="0" smtClean="0"/>
              <a:t>-       Развитие речи;</a:t>
            </a:r>
            <a:endParaRPr lang="ru-RU" sz="1400" dirty="0"/>
          </a:p>
          <a:p>
            <a:pPr marL="0" indent="0">
              <a:buNone/>
            </a:pPr>
            <a:r>
              <a:rPr lang="ru-RU" sz="1400" dirty="0" smtClean="0"/>
              <a:t>-       Чтение художественной литературы.</a:t>
            </a:r>
          </a:p>
          <a:p>
            <a:pPr marL="0" indent="0" algn="ctr">
              <a:buNone/>
            </a:pPr>
            <a:r>
              <a:rPr lang="ru-RU" sz="2000" dirty="0" smtClean="0"/>
              <a:t>Физическое развитие</a:t>
            </a:r>
          </a:p>
          <a:p>
            <a:pPr>
              <a:buFontTx/>
              <a:buChar char="-"/>
            </a:pPr>
            <a:r>
              <a:rPr lang="ru-RU" sz="1400" dirty="0" smtClean="0"/>
              <a:t>Здоровье;</a:t>
            </a:r>
          </a:p>
          <a:p>
            <a:pPr>
              <a:buFontTx/>
              <a:buChar char="-"/>
            </a:pPr>
            <a:r>
              <a:rPr lang="ru-RU" sz="1400" dirty="0" smtClean="0"/>
              <a:t>Физическая культура.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95452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i="1" dirty="0" smtClean="0"/>
              <a:t>Организация коррекционно-развивающей работы по преодолению общего недоразвития речи </a:t>
            </a:r>
            <a:r>
              <a:rPr lang="en-US" sz="2400" i="1" dirty="0" smtClean="0"/>
              <a:t>I</a:t>
            </a:r>
            <a:r>
              <a:rPr lang="en-US" sz="2400" i="1" dirty="0"/>
              <a:t>V</a:t>
            </a:r>
            <a:r>
              <a:rPr lang="en-US" sz="2400" i="1" dirty="0" smtClean="0"/>
              <a:t> </a:t>
            </a:r>
            <a:r>
              <a:rPr lang="ru-RU" sz="2400" i="1" dirty="0" smtClean="0"/>
              <a:t>уровня (</a:t>
            </a:r>
            <a:r>
              <a:rPr lang="ru-RU" sz="2400" i="1" dirty="0" err="1" smtClean="0"/>
              <a:t>логогруппа</a:t>
            </a:r>
            <a:r>
              <a:rPr lang="ru-RU" sz="2400" i="1" dirty="0" smtClean="0"/>
              <a:t>)</a:t>
            </a:r>
            <a:endParaRPr lang="ru-RU" sz="2400" i="1" dirty="0"/>
          </a:p>
          <a:p>
            <a:r>
              <a:rPr lang="ru-RU" sz="2400" i="1" dirty="0" smtClean="0"/>
              <a:t>Преемственность дошкольного и начального общего образования. План совместной работы школы и детского сада.</a:t>
            </a:r>
          </a:p>
          <a:p>
            <a:pPr lvl="0"/>
            <a:r>
              <a:rPr lang="ru-RU" sz="2400" i="1" dirty="0">
                <a:solidFill>
                  <a:srgbClr val="000000"/>
                </a:solidFill>
              </a:rPr>
              <a:t>Преемственность дошкольного </a:t>
            </a:r>
            <a:r>
              <a:rPr lang="ru-RU" sz="2400" i="1" dirty="0" smtClean="0">
                <a:solidFill>
                  <a:srgbClr val="000000"/>
                </a:solidFill>
              </a:rPr>
              <a:t>образования и библиотеки. </a:t>
            </a:r>
            <a:r>
              <a:rPr lang="ru-RU" sz="2400" i="1" dirty="0">
                <a:solidFill>
                  <a:srgbClr val="000000"/>
                </a:solidFill>
              </a:rPr>
              <a:t>План совместной работы </a:t>
            </a:r>
            <a:r>
              <a:rPr lang="ru-RU" sz="2400" i="1" dirty="0" smtClean="0">
                <a:solidFill>
                  <a:srgbClr val="000000"/>
                </a:solidFill>
              </a:rPr>
              <a:t>библиотеки </a:t>
            </a:r>
            <a:r>
              <a:rPr lang="ru-RU" sz="2400" i="1" dirty="0">
                <a:solidFill>
                  <a:srgbClr val="000000"/>
                </a:solidFill>
              </a:rPr>
              <a:t>и детского сада.</a:t>
            </a:r>
          </a:p>
          <a:p>
            <a:endParaRPr lang="ru-RU" sz="2400" i="1" dirty="0" smtClean="0"/>
          </a:p>
          <a:p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19063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smtClean="0"/>
              <a:t>Организационный раздел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000" dirty="0" smtClean="0"/>
              <a:t>ПРОГРАММНОЕ ОБЕСПЕЧЕНИЕ дошкольных групп:</a:t>
            </a:r>
          </a:p>
          <a:p>
            <a:endParaRPr lang="ru-RU" sz="2000" dirty="0"/>
          </a:p>
          <a:p>
            <a:r>
              <a:rPr lang="ru-RU" sz="2000" dirty="0" smtClean="0"/>
              <a:t>Методическая литература, наглядно-дидактические пособия</a:t>
            </a:r>
          </a:p>
          <a:p>
            <a:endParaRPr lang="ru-RU" sz="2000" dirty="0"/>
          </a:p>
          <a:p>
            <a:r>
              <a:rPr lang="ru-RU" sz="2000" dirty="0" smtClean="0"/>
              <a:t>Парциальные программы</a:t>
            </a:r>
          </a:p>
          <a:p>
            <a:endParaRPr lang="ru-RU" sz="2000" dirty="0"/>
          </a:p>
          <a:p>
            <a:pPr marL="0" indent="0" algn="ctr">
              <a:buNone/>
            </a:pPr>
            <a:r>
              <a:rPr lang="ru-RU" sz="2000" dirty="0"/>
              <a:t>ПРОГРАММНОЕ ОБЕСПЕЧЕНИЕ </a:t>
            </a:r>
            <a:endParaRPr lang="ru-RU" sz="2000" dirty="0" smtClean="0"/>
          </a:p>
          <a:p>
            <a:pPr marL="0" indent="0" algn="ctr">
              <a:buNone/>
            </a:pPr>
            <a:r>
              <a:rPr lang="ru-RU" sz="2000" dirty="0" smtClean="0"/>
              <a:t>логопедической группы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7763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4800" i="1" dirty="0" smtClean="0"/>
              <a:t>Творческих успехов!</a:t>
            </a:r>
            <a:endParaRPr lang="ru-RU" sz="4800" i="1" dirty="0"/>
          </a:p>
        </p:txBody>
      </p:sp>
    </p:spTree>
    <p:extLst>
      <p:ext uri="{BB962C8B-B14F-4D97-AF65-F5344CB8AC3E}">
        <p14:creationId xmlns:p14="http://schemas.microsoft.com/office/powerpoint/2010/main" val="142101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Структура </a:t>
            </a:r>
            <a:br>
              <a:rPr lang="ru-RU" dirty="0"/>
            </a:br>
            <a:r>
              <a:rPr lang="ru-RU" dirty="0"/>
              <a:t>образовательной программы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/>
              <a:t>ЦЕЛЕВОЙ РАЗДЕЛ</a:t>
            </a:r>
          </a:p>
          <a:p>
            <a:pPr algn="ctr"/>
            <a:endParaRPr lang="ru-RU" dirty="0"/>
          </a:p>
          <a:p>
            <a:pPr algn="ctr"/>
            <a:r>
              <a:rPr lang="ru-RU" dirty="0"/>
              <a:t>СОДЕРЖАТЕЛЬНЫЙ РАЗДЕЛ</a:t>
            </a:r>
          </a:p>
          <a:p>
            <a:pPr algn="ctr"/>
            <a:endParaRPr lang="ru-RU" dirty="0"/>
          </a:p>
          <a:p>
            <a:pPr algn="ctr"/>
            <a:r>
              <a:rPr lang="ru-RU" dirty="0"/>
              <a:t>ОРГАНИЗАЦИОННЫЙ РАЗДЕЛ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Целевой раздел-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sz="2000" dirty="0" smtClean="0"/>
              <a:t>Программа разработана в соответствии с требованиями основных нормативных документов</a:t>
            </a:r>
            <a:r>
              <a:rPr lang="ru-RU" sz="2000" dirty="0" smtClean="0"/>
              <a:t>:</a:t>
            </a:r>
            <a:endParaRPr lang="ru-RU" sz="2000" dirty="0"/>
          </a:p>
          <a:p>
            <a:r>
              <a:rPr lang="ru-RU" sz="1600" dirty="0" smtClean="0"/>
              <a:t>Конвенцией ООН о правах ребёнка</a:t>
            </a:r>
            <a:r>
              <a:rPr lang="ru-RU" sz="1600" dirty="0" smtClean="0"/>
              <a:t>,</a:t>
            </a:r>
            <a:endParaRPr lang="ru-RU" sz="1600" dirty="0"/>
          </a:p>
          <a:p>
            <a:r>
              <a:rPr lang="ru-RU" sz="1600" dirty="0" smtClean="0"/>
              <a:t>Федеральным законом от 29 декабря 2012г. № 273-ФЗ «Об образовании в Российской Федерации</a:t>
            </a:r>
            <a:r>
              <a:rPr lang="ru-RU" sz="1600" dirty="0" smtClean="0"/>
              <a:t>»,</a:t>
            </a:r>
            <a:endParaRPr lang="ru-RU" sz="1600" dirty="0"/>
          </a:p>
          <a:p>
            <a:r>
              <a:rPr lang="ru-RU" sz="1600" dirty="0" smtClean="0"/>
              <a:t>Приказом Министерства образования и науки Российской федерации от 17 октября 2013г. № 1155 «Об утверждении федерального государственного образовательного стандарта дошкольного образования</a:t>
            </a:r>
            <a:r>
              <a:rPr lang="ru-RU" sz="1600" dirty="0" smtClean="0"/>
              <a:t>»</a:t>
            </a:r>
          </a:p>
          <a:p>
            <a:r>
              <a:rPr lang="ru-RU" sz="1600" dirty="0"/>
              <a:t>Приказом Министерства </a:t>
            </a:r>
            <a:r>
              <a:rPr lang="ru-RU" sz="1600" dirty="0" smtClean="0"/>
              <a:t>просвещения Российской </a:t>
            </a:r>
            <a:r>
              <a:rPr lang="ru-RU" sz="1600" dirty="0"/>
              <a:t>федерации от </a:t>
            </a:r>
            <a:r>
              <a:rPr lang="ru-RU" sz="1600" dirty="0" smtClean="0"/>
              <a:t>25.11.2022г. </a:t>
            </a:r>
            <a:r>
              <a:rPr lang="ru-RU" sz="1600" dirty="0"/>
              <a:t>№ </a:t>
            </a:r>
            <a:r>
              <a:rPr lang="ru-RU" sz="1600" dirty="0" smtClean="0"/>
              <a:t>11028 </a:t>
            </a:r>
            <a:r>
              <a:rPr lang="ru-RU" sz="1600" dirty="0"/>
              <a:t>«Об утверждении </a:t>
            </a:r>
            <a:r>
              <a:rPr lang="ru-RU" sz="1600" dirty="0" smtClean="0"/>
              <a:t>федеральной образовательной программы дошкольного </a:t>
            </a:r>
            <a:r>
              <a:rPr lang="ru-RU" sz="1600" dirty="0"/>
              <a:t>образования»</a:t>
            </a:r>
          </a:p>
          <a:p>
            <a:endParaRPr lang="ru-RU" sz="1600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22671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200" dirty="0" smtClean="0"/>
              <a:t>Программа обеспечивает развитие детей дошкольного возраста в различных видах деятельности с учётом их возрастных и индивидуальных особенностей по основным образовательным областям:</a:t>
            </a:r>
            <a:endParaRPr lang="ru-RU" sz="1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400" dirty="0" smtClean="0"/>
          </a:p>
          <a:p>
            <a:r>
              <a:rPr lang="ru-RU" sz="2400" dirty="0" smtClean="0"/>
              <a:t>Социально-коммуникативное развитие,</a:t>
            </a:r>
          </a:p>
          <a:p>
            <a:r>
              <a:rPr lang="ru-RU" sz="2400" dirty="0" smtClean="0"/>
              <a:t>Познавательное развитие,</a:t>
            </a:r>
          </a:p>
          <a:p>
            <a:r>
              <a:rPr lang="ru-RU" sz="2400" dirty="0" smtClean="0"/>
              <a:t>Речевое развитие,</a:t>
            </a:r>
          </a:p>
          <a:p>
            <a:r>
              <a:rPr lang="ru-RU" sz="2400" dirty="0"/>
              <a:t>Х</a:t>
            </a:r>
            <a:r>
              <a:rPr lang="ru-RU" sz="2400" dirty="0" smtClean="0"/>
              <a:t>удожественно-эстетическое развитие,</a:t>
            </a:r>
          </a:p>
          <a:p>
            <a:r>
              <a:rPr lang="ru-RU" sz="2400" dirty="0" smtClean="0"/>
              <a:t>Физическое развитие.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47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dirty="0" smtClean="0"/>
              <a:t>Программа МДОУ детский сад комбинированного вида № 82 </a:t>
            </a:r>
            <a:br>
              <a:rPr lang="ru-RU" sz="1800" dirty="0" smtClean="0"/>
            </a:br>
            <a:r>
              <a:rPr lang="ru-RU" sz="1800" dirty="0" smtClean="0"/>
              <a:t>разработана на основе: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200" dirty="0" smtClean="0"/>
              <a:t>Федеральной </a:t>
            </a:r>
            <a:r>
              <a:rPr lang="ru-RU" sz="1200" dirty="0"/>
              <a:t>образовательной программы дошкольного </a:t>
            </a:r>
            <a:r>
              <a:rPr lang="ru-RU" sz="1200" dirty="0" smtClean="0"/>
              <a:t>образования</a:t>
            </a:r>
            <a:endParaRPr lang="ru-RU" sz="1200" dirty="0" smtClean="0"/>
          </a:p>
          <a:p>
            <a:r>
              <a:rPr lang="ru-RU" sz="1200" dirty="0" smtClean="0"/>
              <a:t>И парциальных программ:</a:t>
            </a:r>
          </a:p>
          <a:p>
            <a:r>
              <a:rPr lang="ru-RU" sz="1200" dirty="0" err="1" smtClean="0"/>
              <a:t>Каплунова</a:t>
            </a:r>
            <a:r>
              <a:rPr lang="ru-RU" sz="1200" dirty="0" smtClean="0"/>
              <a:t> И.М., </a:t>
            </a:r>
            <a:r>
              <a:rPr lang="ru-RU" sz="1200" dirty="0" err="1" smtClean="0"/>
              <a:t>Новоскольцева</a:t>
            </a:r>
            <a:r>
              <a:rPr lang="ru-RU" sz="1200" dirty="0" smtClean="0"/>
              <a:t> И.А. «Ладушки»</a:t>
            </a:r>
          </a:p>
          <a:p>
            <a:r>
              <a:rPr lang="ru-RU" sz="1200" dirty="0" err="1" smtClean="0"/>
              <a:t>Радынова</a:t>
            </a:r>
            <a:r>
              <a:rPr lang="ru-RU" sz="1200" dirty="0" smtClean="0"/>
              <a:t> О.П. «Музыкальное развитие детей»</a:t>
            </a:r>
          </a:p>
          <a:p>
            <a:r>
              <a:rPr lang="ru-RU" sz="1200" dirty="0" smtClean="0"/>
              <a:t>О.Л. Князева, М.Д. </a:t>
            </a:r>
            <a:r>
              <a:rPr lang="ru-RU" sz="1200" dirty="0" err="1" smtClean="0"/>
              <a:t>Маханова</a:t>
            </a:r>
            <a:r>
              <a:rPr lang="ru-RU" sz="1200" dirty="0" smtClean="0"/>
              <a:t> «Приобщение детей к истокам русской народной культуры»</a:t>
            </a:r>
          </a:p>
          <a:p>
            <a:r>
              <a:rPr lang="ru-RU" sz="1200" dirty="0" smtClean="0"/>
              <a:t>Т.Б. Филичева, Г.В. Чиркина, Т.В. Туманова «Коррекция нарушений речи. Программы дошкольных образовательных учреждений компенсирующего вида для детей с нарушениями речи»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16915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/>
              <a:t>В МДОУ детском саду комбинированного вида № 82</a:t>
            </a:r>
            <a:br>
              <a:rPr lang="ru-RU" sz="2000" dirty="0" smtClean="0"/>
            </a:br>
            <a:r>
              <a:rPr lang="ru-RU" sz="2000" dirty="0" smtClean="0"/>
              <a:t>имеется группа компенсирующей направленности,</a:t>
            </a:r>
            <a:br>
              <a:rPr lang="ru-RU" sz="2000" dirty="0" smtClean="0"/>
            </a:br>
            <a:r>
              <a:rPr lang="ru-RU" sz="2000" dirty="0" smtClean="0"/>
              <a:t> которая работает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/>
              <a:t>п</a:t>
            </a:r>
            <a:r>
              <a:rPr lang="ru-RU" sz="2000" dirty="0" smtClean="0"/>
              <a:t>о Программе ДОУ</a:t>
            </a:r>
          </a:p>
          <a:p>
            <a:endParaRPr lang="ru-RU" sz="2000" dirty="0"/>
          </a:p>
          <a:p>
            <a:r>
              <a:rPr lang="ru-RU" sz="2000" dirty="0"/>
              <a:t>п</a:t>
            </a:r>
            <a:r>
              <a:rPr lang="ru-RU" sz="2000" dirty="0" smtClean="0"/>
              <a:t>о Программам дошкольных образовательных учреждений компенсирующего вида для детей с нарушениями речи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«Коррекция нарушений речи» Филичева Т.Б., Чиркина Г.В.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Коррекционно-развивающая работа в логопедической группе   предполагает координацию и преемственность в работе учителя-логопеда, воспитателя, музыкального руководителя, инструктора по физкультуре и психолога.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6869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Цель образовательной Программы: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i="1" dirty="0" smtClean="0"/>
              <a:t>Обеспечение воспитанникам физической, интеллектуальной, психологической и личностной готовности к школе (необходимого и достаточного уровня развития ребёнка для успешного освоения им основных общеобразовательных программ начального общего образования)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142586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Программа направлена на решение задач: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ru-RU" sz="1200" dirty="0"/>
              <a:t>о</a:t>
            </a:r>
            <a:r>
              <a:rPr lang="ru-RU" sz="1200" dirty="0" smtClean="0"/>
              <a:t>храны и укрепления физического и психического здоровья детей, в том числе  их эмоционального благополучия;</a:t>
            </a:r>
          </a:p>
          <a:p>
            <a:r>
              <a:rPr lang="ru-RU" sz="1200" dirty="0"/>
              <a:t>о</a:t>
            </a:r>
            <a:r>
              <a:rPr lang="ru-RU" sz="1200" dirty="0" smtClean="0"/>
              <a:t>беспечения равных возможностей для полноценного развития каждого ребёнка в период дошкольного детства;</a:t>
            </a:r>
          </a:p>
          <a:p>
            <a:r>
              <a:rPr lang="ru-RU" sz="1200" dirty="0"/>
              <a:t>с</a:t>
            </a:r>
            <a:r>
              <a:rPr lang="ru-RU" sz="1200" dirty="0" smtClean="0"/>
              <a:t>оздания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миром;</a:t>
            </a:r>
          </a:p>
          <a:p>
            <a:r>
              <a:rPr lang="ru-RU" sz="1200" dirty="0"/>
              <a:t>о</a:t>
            </a:r>
            <a:r>
              <a:rPr lang="ru-RU" sz="1200" dirty="0" smtClean="0"/>
              <a:t>бъединения обучения и воспитания в целостный образовательный процесс на основе духовно-нравственных и социокультурных ценностей и принятых в обществе правил и норм поведения в интересах человека, семьи, общества;</a:t>
            </a:r>
          </a:p>
          <a:p>
            <a:r>
              <a:rPr lang="ru-RU" sz="1200" dirty="0"/>
              <a:t>ф</a:t>
            </a:r>
            <a:r>
              <a:rPr lang="ru-RU" sz="1200" dirty="0" smtClean="0"/>
              <a:t>ормирования общей культуры личности детей, развития их социальных, нравственных, эстетических, интеллектуальных, физических качеств, инициативности, самостоятельности и ответственности ребёнка, формирования предпосылок учебной деятельности;</a:t>
            </a:r>
          </a:p>
          <a:p>
            <a:r>
              <a:rPr lang="ru-RU" sz="1200" dirty="0" smtClean="0"/>
              <a:t>Использование потенциала социума с целью обогащения образовательного процесса;</a:t>
            </a:r>
          </a:p>
          <a:p>
            <a:r>
              <a:rPr lang="ru-RU" sz="1200" dirty="0"/>
              <a:t>о</a:t>
            </a:r>
            <a:r>
              <a:rPr lang="ru-RU" sz="1200" dirty="0" smtClean="0"/>
              <a:t>беспечения психолого-педагогической поддержки семьи и повышения компетентности родителей (законных представителей) в вопросах развития и образования, охраны и укрепления здоровья детей;</a:t>
            </a:r>
          </a:p>
          <a:p>
            <a:r>
              <a:rPr lang="ru-RU" sz="1200" dirty="0"/>
              <a:t>ф</a:t>
            </a:r>
            <a:r>
              <a:rPr lang="ru-RU" sz="1200" dirty="0" smtClean="0"/>
              <a:t>ормирования опыта практической, познавательной, творческой деятельности;</a:t>
            </a:r>
          </a:p>
          <a:p>
            <a:r>
              <a:rPr lang="ru-RU" sz="1200" dirty="0"/>
              <a:t>о</a:t>
            </a:r>
            <a:r>
              <a:rPr lang="ru-RU" sz="1200" dirty="0" smtClean="0"/>
              <a:t>беспечения преемственности дошкольного и начального общего </a:t>
            </a:r>
            <a:r>
              <a:rPr lang="ru-RU" sz="1200" dirty="0" err="1" smtClean="0"/>
              <a:t>образовани.я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42011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i="1" dirty="0" smtClean="0"/>
              <a:t>Особенности развития детей, воспитывающихся в образовательном учреждении (в каждой возрастной группе)</a:t>
            </a:r>
          </a:p>
          <a:p>
            <a:endParaRPr lang="ru-RU" sz="2000" i="1" dirty="0"/>
          </a:p>
          <a:p>
            <a:r>
              <a:rPr lang="ru-RU" sz="2000" i="1" dirty="0" smtClean="0"/>
              <a:t>Особенности развития детей, воспитывающихся в группе для детей с </a:t>
            </a:r>
            <a:r>
              <a:rPr lang="ru-RU" sz="2000" i="1" dirty="0" smtClean="0"/>
              <a:t>ТНР</a:t>
            </a:r>
            <a:endParaRPr lang="ru-RU" sz="2000" i="1" dirty="0" smtClean="0"/>
          </a:p>
          <a:p>
            <a:endParaRPr lang="ru-RU" sz="2000" i="1" dirty="0"/>
          </a:p>
          <a:p>
            <a:r>
              <a:rPr lang="ru-RU" sz="2000" i="1" dirty="0" smtClean="0"/>
              <a:t>Планируемые результаты освоения образовательной Программы ДОУ</a:t>
            </a:r>
            <a:endParaRPr lang="ru-RU" sz="2000" i="1" dirty="0"/>
          </a:p>
        </p:txBody>
      </p:sp>
    </p:spTree>
    <p:extLst>
      <p:ext uri="{BB962C8B-B14F-4D97-AF65-F5344CB8AC3E}">
        <p14:creationId xmlns:p14="http://schemas.microsoft.com/office/powerpoint/2010/main" val="179623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5625</TotalTime>
  <Words>778</Words>
  <Application>Microsoft Office PowerPoint</Application>
  <PresentationFormat>Экран (4:3)</PresentationFormat>
  <Paragraphs>116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Wingdings</vt:lpstr>
      <vt:lpstr>Diseño predeterminado</vt:lpstr>
      <vt:lpstr>Муниципальное дошкольное образовательное бюджетное учреждение детский сад комбинированного вида № 82 г. Сочи       Образовательная программа дошкольного образования  </vt:lpstr>
      <vt:lpstr>Структура  образовательной программы</vt:lpstr>
      <vt:lpstr>Целевой раздел- </vt:lpstr>
      <vt:lpstr>Программа обеспечивает развитие детей дошкольного возраста в различных видах деятельности с учётом их возрастных и индивидуальных особенностей по основным образовательным областям:</vt:lpstr>
      <vt:lpstr>Программа МДОУ детский сад комбинированного вида № 82  разработана на основе:</vt:lpstr>
      <vt:lpstr>В МДОУ детском саду комбинированного вида № 82 имеется группа компенсирующей направленности,  которая работает</vt:lpstr>
      <vt:lpstr>Цель образовательной Программы:</vt:lpstr>
      <vt:lpstr>Программа направлена на решение задач:</vt:lpstr>
      <vt:lpstr>Презентация PowerPoint</vt:lpstr>
      <vt:lpstr>Планируемые результаты освоения образовательной Программы ДОУ:</vt:lpstr>
      <vt:lpstr>Содержательный раздел</vt:lpstr>
      <vt:lpstr>Социально-коммуникативное развитие</vt:lpstr>
      <vt:lpstr>Познавательное развитие</vt:lpstr>
      <vt:lpstr>Презентация PowerPoint</vt:lpstr>
      <vt:lpstr>Организационный раздел</vt:lpstr>
      <vt:lpstr>Презентация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Пугачевская Оксана Алексеевна</cp:lastModifiedBy>
  <cp:revision>771</cp:revision>
  <dcterms:created xsi:type="dcterms:W3CDTF">2010-05-23T14:28:12Z</dcterms:created>
  <dcterms:modified xsi:type="dcterms:W3CDTF">2023-11-16T08:06:51Z</dcterms:modified>
</cp:coreProperties>
</file>